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696" r:id="rId5"/>
    <p:sldMasterId id="2147483709" r:id="rId6"/>
  </p:sldMasterIdLst>
  <p:notesMasterIdLst>
    <p:notesMasterId r:id="rId53"/>
  </p:notesMasterIdLst>
  <p:handoutMasterIdLst>
    <p:handoutMasterId r:id="rId54"/>
  </p:handoutMasterIdLst>
  <p:sldIdLst>
    <p:sldId id="327" r:id="rId7"/>
    <p:sldId id="330" r:id="rId8"/>
    <p:sldId id="331" r:id="rId9"/>
    <p:sldId id="332" r:id="rId10"/>
    <p:sldId id="298" r:id="rId11"/>
    <p:sldId id="262" r:id="rId12"/>
    <p:sldId id="263" r:id="rId13"/>
    <p:sldId id="299" r:id="rId14"/>
    <p:sldId id="302" r:id="rId15"/>
    <p:sldId id="264" r:id="rId16"/>
    <p:sldId id="266" r:id="rId17"/>
    <p:sldId id="265" r:id="rId18"/>
    <p:sldId id="276" r:id="rId19"/>
    <p:sldId id="303" r:id="rId20"/>
    <p:sldId id="293" r:id="rId21"/>
    <p:sldId id="277" r:id="rId22"/>
    <p:sldId id="284" r:id="rId23"/>
    <p:sldId id="269" r:id="rId24"/>
    <p:sldId id="304" r:id="rId25"/>
    <p:sldId id="305" r:id="rId26"/>
    <p:sldId id="307" r:id="rId27"/>
    <p:sldId id="306" r:id="rId28"/>
    <p:sldId id="333" r:id="rId29"/>
    <p:sldId id="334" r:id="rId30"/>
    <p:sldId id="309" r:id="rId31"/>
    <p:sldId id="310" r:id="rId32"/>
    <p:sldId id="311" r:id="rId33"/>
    <p:sldId id="312" r:id="rId34"/>
    <p:sldId id="314" r:id="rId35"/>
    <p:sldId id="335" r:id="rId36"/>
    <p:sldId id="315" r:id="rId37"/>
    <p:sldId id="316" r:id="rId38"/>
    <p:sldId id="336"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1" d="100"/>
          <a:sy n="61" d="100"/>
        </p:scale>
        <p:origin x="127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commentAuthors" Target="commentAuthor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07/08/2022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07/08/2022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07/08/2022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07/08/2022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07/08/2022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36250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07/08/2022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80005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07/08/2022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55688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07/08/2022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2505980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07/08/2022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348057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07/08/2022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130095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07/08/2022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E4E5C39-FE1E-4048-9E78-68F07A4195FB}" type="datetimeFigureOut">
              <a:rPr lang="en-US" smtClean="0"/>
              <a:t>07/08/2022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509908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E4E5C39-FE1E-4048-9E78-68F07A4195FB}" type="datetimeFigureOut">
              <a:rPr lang="en-US" smtClean="0"/>
              <a:t>07/08/2022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190C97C-0095-2443-AC12-FA4CBA4ACD4D}" type="slidenum">
              <a:rPr lang="en-US" smtClean="0"/>
              <a:t>‹#›</a:t>
            </a:fld>
            <a:endParaRPr lang="en-US"/>
          </a:p>
        </p:txBody>
      </p:sp>
    </p:spTree>
    <p:extLst>
      <p:ext uri="{BB962C8B-B14F-4D97-AF65-F5344CB8AC3E}">
        <p14:creationId xmlns:p14="http://schemas.microsoft.com/office/powerpoint/2010/main" val="25967101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07/08/2022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609029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07/08/2022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3310194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07/08/2022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6118345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091274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07/08/2022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15375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07/08/2022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6559049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07/08/2022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048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07/08/2022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9140626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07/08/2022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07/08/2022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99438743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07/08/2022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76294259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E4E5C39-FE1E-4048-9E78-68F07A4195FB}" type="datetimeFigureOut">
              <a:rPr lang="en-US" smtClean="0"/>
              <a:t>07/08/2022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65733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E4E5C39-FE1E-4048-9E78-68F07A4195FB}" type="datetimeFigureOut">
              <a:rPr lang="en-US" smtClean="0"/>
              <a:t>07/08/2022</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190C97C-0095-2443-AC12-FA4CBA4ACD4D}" type="slidenum">
              <a:rPr lang="en-US" smtClean="0"/>
              <a:t>‹#›</a:t>
            </a:fld>
            <a:endParaRPr lang="en-US"/>
          </a:p>
        </p:txBody>
      </p:sp>
    </p:spTree>
    <p:extLst>
      <p:ext uri="{BB962C8B-B14F-4D97-AF65-F5344CB8AC3E}">
        <p14:creationId xmlns:p14="http://schemas.microsoft.com/office/powerpoint/2010/main" val="180518894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07/08/2022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5324682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07/08/2022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0719478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07/08/2022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274543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103524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07/08/2022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07/08/2022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07/08/2022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07/08/2022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07/08/2022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07/08/2022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07/08/2022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190C97C-0095-2443-AC12-FA4CBA4ACD4D}"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3309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07/08/2022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190C97C-0095-2443-AC12-FA4CBA4ACD4D}" type="slidenum">
              <a:rPr lang="en-US" smtClean="0"/>
              <a:pPr/>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1221159"/>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github.com/man12323/Data-Science-Capstone-Project/blob/main/Data%20Wrangling.ipynb"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github.com/man12323/Data-Science-Capstone-Project/blob/main/EDA%20with%20Data%20Visualization.ipynb" TargetMode="External"/><Relationship Id="rId2" Type="http://schemas.openxmlformats.org/officeDocument/2006/relationships/image" Target="../media/image4.png"/><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github.com/man12323/Data-Science-Capstone-Project/blob/main/jupyter-labs-eda-sql-coursera_sqllite.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n12323/Data-Science-Capstone-Project/blob/main/Dash_plotly.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n12323/Data-Science-Capstone-Project/blob/main/Machine%20Learning%20Prediction.ipynb" TargetMode="External"/><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an12323/Data-Science-Capstone-Project/blob/main/Data%20Collection%20API.ipynb"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n12323/Data-Science-Capstone-Project/blob/main/Data%20Collection%20with%20Web%20Scraping.ipynb" TargetMode="External"/><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smtClean="0">
                <a:solidFill>
                  <a:schemeClr val="bg2"/>
                </a:solidFill>
                <a:latin typeface="Abadi"/>
                <a:ea typeface="SF Pro" pitchFamily="2" charset="0"/>
                <a:cs typeface="SF Pro" pitchFamily="2" charset="0"/>
              </a:rPr>
              <a:t>Manoj Goyal</a:t>
            </a:r>
            <a:endParaRPr lang="en-US" dirty="0">
              <a:solidFill>
                <a:schemeClr val="bg2"/>
              </a:solidFill>
              <a:latin typeface="Abadi"/>
              <a:ea typeface="SF Pro" pitchFamily="2" charset="0"/>
              <a:cs typeface="SF Pro" pitchFamily="2" charset="0"/>
            </a:endParaRPr>
          </a:p>
          <a:p>
            <a:r>
              <a:rPr lang="en-US" dirty="0" smtClean="0">
                <a:solidFill>
                  <a:schemeClr val="bg2"/>
                </a:solidFill>
                <a:latin typeface="Abadi" panose="020B0604020104020204" pitchFamily="34" charset="0"/>
                <a:ea typeface="SF Pro" pitchFamily="2" charset="0"/>
                <a:cs typeface="SF Pro" pitchFamily="2" charset="0"/>
              </a:rPr>
              <a:t>7th August 2022</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hlinkClick r:id="rId3" action="ppaction://hlinkfile"/>
              </a:rPr>
              <a:t>Data Wrangling-GitHub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hlinkClick r:id="rId3" action="ppaction://hlinkfile"/>
              </a:rPr>
              <a:t>Data Visualization-GitHub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a:t>
            </a:r>
            <a:r>
              <a:rPr lang="en-US" sz="2200" dirty="0" smtClean="0">
                <a:solidFill>
                  <a:schemeClr val="accent3">
                    <a:lumMod val="25000"/>
                  </a:schemeClr>
                </a:solidFill>
                <a:latin typeface="Abadi"/>
              </a:rPr>
              <a:t>Local </a:t>
            </a:r>
            <a:r>
              <a:rPr lang="en-US" sz="2200" dirty="0">
                <a:solidFill>
                  <a:schemeClr val="accent3">
                    <a:lumMod val="25000"/>
                  </a:schemeClr>
                </a:solidFill>
                <a:latin typeface="Abadi"/>
              </a:rPr>
              <a:t>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smtClean="0">
                <a:solidFill>
                  <a:srgbClr val="1C7DDB"/>
                </a:solidFill>
                <a:latin typeface="Abadi"/>
                <a:hlinkClick r:id="rId3" action="ppaction://hlinkfile"/>
              </a:rPr>
              <a:t>EDA with SQL-GitHub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smtClean="0">
                <a:solidFill>
                  <a:srgbClr val="1C7DDB"/>
                </a:solidFill>
                <a:latin typeface="Abadi" panose="020B0604020104020204" pitchFamily="34" charset="0"/>
              </a:rPr>
              <a:t>://</a:t>
            </a:r>
            <a:r>
              <a:rPr lang="en-US" sz="2200" dirty="0" smtClean="0">
                <a:solidFill>
                  <a:srgbClr val="1C7DDB"/>
                </a:solidFill>
                <a:latin typeface="Abadi" panose="020B0604020104020204" pitchFamily="34" charset="0"/>
                <a:hlinkClick r:id="rId3"/>
              </a:rPr>
              <a:t>DashBoard </a:t>
            </a:r>
            <a:r>
              <a:rPr lang="en-US" sz="2200" dirty="0" err="1" smtClean="0">
                <a:solidFill>
                  <a:srgbClr val="1C7DDB"/>
                </a:solidFill>
                <a:latin typeface="Abadi" panose="020B0604020104020204" pitchFamily="34" charset="0"/>
                <a:hlinkClick r:id="rId3"/>
              </a:rPr>
              <a:t>Plotly</a:t>
            </a:r>
            <a:r>
              <a:rPr lang="en-US" sz="2200" dirty="0" smtClean="0">
                <a:solidFill>
                  <a:srgbClr val="1C7DDB"/>
                </a:solidFill>
                <a:latin typeface="Abadi" panose="020B0604020104020204" pitchFamily="34" charset="0"/>
                <a:hlinkClick r:id="rId3"/>
              </a:rPr>
              <a:t> - GitHub</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a:t>
            </a:r>
            <a:r>
              <a:rPr lang="en-US" sz="2200" dirty="0" smtClean="0">
                <a:solidFill>
                  <a:srgbClr val="1C7DDB"/>
                </a:solidFill>
                <a:latin typeface="Abadi" panose="020B0604020104020204" pitchFamily="34" charset="0"/>
              </a:rPr>
              <a:t>://</a:t>
            </a:r>
            <a:r>
              <a:rPr lang="en-US" sz="2200" dirty="0" smtClean="0">
                <a:solidFill>
                  <a:srgbClr val="1C7DDB"/>
                </a:solidFill>
                <a:latin typeface="Abadi" panose="020B0604020104020204" pitchFamily="34" charset="0"/>
                <a:hlinkClick r:id="rId3"/>
              </a:rPr>
              <a:t>Machine learning Model - GitHub</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2"/>
          <a:stretch>
            <a:fillRect/>
          </a:stretch>
        </p:blipFill>
        <p:spPr>
          <a:xfrm>
            <a:off x="4679949" y="1071405"/>
            <a:ext cx="6877050" cy="1971675"/>
          </a:xfrm>
          <a:prstGeom prst="rect">
            <a:avLst/>
          </a:prstGeom>
        </p:spPr>
      </p:pic>
      <p:pic>
        <p:nvPicPr>
          <p:cNvPr id="2" name="Picture 1"/>
          <p:cNvPicPr>
            <a:picLocks noChangeAspect="1"/>
          </p:cNvPicPr>
          <p:nvPr/>
        </p:nvPicPr>
        <p:blipFill>
          <a:blip r:embed="rId3"/>
          <a:stretch>
            <a:fillRect/>
          </a:stretch>
        </p:blipFill>
        <p:spPr>
          <a:xfrm>
            <a:off x="4368881" y="3145134"/>
            <a:ext cx="7404590" cy="2790825"/>
          </a:xfrm>
          <a:prstGeom prst="rect">
            <a:avLst/>
          </a:prstGeom>
        </p:spPr>
      </p:pic>
    </p:spTree>
    <p:extLst>
      <p:ext uri="{BB962C8B-B14F-4D97-AF65-F5344CB8AC3E}">
        <p14:creationId xmlns:p14="http://schemas.microsoft.com/office/powerpoint/2010/main" val="38697892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pic>
        <p:nvPicPr>
          <p:cNvPr id="2" name="Picture 1"/>
          <p:cNvPicPr>
            <a:picLocks noChangeAspect="1"/>
          </p:cNvPicPr>
          <p:nvPr/>
        </p:nvPicPr>
        <p:blipFill>
          <a:blip r:embed="rId2"/>
          <a:stretch>
            <a:fillRect/>
          </a:stretch>
        </p:blipFill>
        <p:spPr>
          <a:xfrm>
            <a:off x="5803141" y="1630827"/>
            <a:ext cx="5786742" cy="3943206"/>
          </a:xfrm>
          <a:prstGeom prst="rect">
            <a:avLst/>
          </a:prstGeom>
        </p:spPr>
      </p:pic>
    </p:spTree>
    <p:extLst>
      <p:ext uri="{BB962C8B-B14F-4D97-AF65-F5344CB8AC3E}">
        <p14:creationId xmlns:p14="http://schemas.microsoft.com/office/powerpoint/2010/main" val="29142339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p:cNvPicPr>
            <a:picLocks noChangeAspect="1"/>
          </p:cNvPicPr>
          <p:nvPr/>
        </p:nvPicPr>
        <p:blipFill>
          <a:blip r:embed="rId3"/>
          <a:stretch>
            <a:fillRect/>
          </a:stretch>
        </p:blipFill>
        <p:spPr>
          <a:xfrm>
            <a:off x="770011" y="1467310"/>
            <a:ext cx="10515600" cy="3435766"/>
          </a:xfrm>
          <a:prstGeom prst="rect">
            <a:avLst/>
          </a:prstGeom>
        </p:spPr>
      </p:pic>
    </p:spTree>
    <p:extLst>
      <p:ext uri="{BB962C8B-B14F-4D97-AF65-F5344CB8AC3E}">
        <p14:creationId xmlns:p14="http://schemas.microsoft.com/office/powerpoint/2010/main" val="17947386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p:cNvPicPr>
            <a:picLocks noChangeAspect="1"/>
          </p:cNvPicPr>
          <p:nvPr/>
        </p:nvPicPr>
        <p:blipFill>
          <a:blip r:embed="rId3"/>
          <a:stretch>
            <a:fillRect/>
          </a:stretch>
        </p:blipFill>
        <p:spPr>
          <a:xfrm>
            <a:off x="1181690" y="2752630"/>
            <a:ext cx="9711612" cy="3143673"/>
          </a:xfrm>
          <a:prstGeom prst="rect">
            <a:avLst/>
          </a:prstGeom>
        </p:spPr>
      </p:pic>
    </p:spTree>
    <p:extLst>
      <p:ext uri="{BB962C8B-B14F-4D97-AF65-F5344CB8AC3E}">
        <p14:creationId xmlns:p14="http://schemas.microsoft.com/office/powerpoint/2010/main" val="40100147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475508" y="173593"/>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438400"/>
            <a:ext cx="3505200" cy="3786188"/>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2" name="Picture 1"/>
          <p:cNvPicPr>
            <a:picLocks noChangeAspect="1"/>
          </p:cNvPicPr>
          <p:nvPr/>
        </p:nvPicPr>
        <p:blipFill>
          <a:blip r:embed="rId2"/>
          <a:stretch>
            <a:fillRect/>
          </a:stretch>
        </p:blipFill>
        <p:spPr>
          <a:xfrm>
            <a:off x="3981003" y="2092790"/>
            <a:ext cx="8089516" cy="320442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grpSp>
        <p:nvGrpSpPr>
          <p:cNvPr id="8" name="Group 7"/>
          <p:cNvGrpSpPr/>
          <p:nvPr/>
        </p:nvGrpSpPr>
        <p:grpSpPr>
          <a:xfrm>
            <a:off x="5912069" y="1935308"/>
            <a:ext cx="5677813" cy="2778581"/>
            <a:chOff x="6038192" y="3749611"/>
            <a:chExt cx="5510339" cy="1461477"/>
          </a:xfrm>
        </p:grpSpPr>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rotWithShape="1">
            <a:blip r:embed="rId2"/>
            <a:srcRect l="11880" t="66162"/>
            <a:stretch/>
          </p:blipFill>
          <p:spPr>
            <a:xfrm>
              <a:off x="6038192" y="4367048"/>
              <a:ext cx="5510339" cy="844040"/>
            </a:xfrm>
            <a:prstGeom prst="rect">
              <a:avLst/>
            </a:prstGeom>
          </p:spPr>
        </p:pic>
        <p:pic>
          <p:nvPicPr>
            <p:cNvPr id="7" name="Picture 6"/>
            <p:cNvPicPr>
              <a:picLocks noChangeAspect="1"/>
            </p:cNvPicPr>
            <p:nvPr/>
          </p:nvPicPr>
          <p:blipFill>
            <a:blip r:embed="rId3"/>
            <a:stretch>
              <a:fillRect/>
            </a:stretch>
          </p:blipFill>
          <p:spPr>
            <a:xfrm>
              <a:off x="6038192" y="3749611"/>
              <a:ext cx="5020376" cy="457264"/>
            </a:xfrm>
            <a:prstGeom prst="rect">
              <a:avLst/>
            </a:prstGeom>
          </p:spPr>
        </p:pic>
      </p:gr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lnSpc>
                <a:spcPct val="150000"/>
              </a:lnSpc>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 name="Group 5"/>
          <p:cNvGrpSpPr/>
          <p:nvPr/>
        </p:nvGrpSpPr>
        <p:grpSpPr>
          <a:xfrm>
            <a:off x="275333" y="1856922"/>
            <a:ext cx="7095931" cy="4210175"/>
            <a:chOff x="275333" y="1856922"/>
            <a:chExt cx="7095931" cy="4210175"/>
          </a:xfrm>
        </p:grpSpPr>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rotWithShape="1">
            <a:blip r:embed="rId2"/>
            <a:srcRect l="13661" t="52221"/>
            <a:stretch/>
          </p:blipFill>
          <p:spPr>
            <a:xfrm>
              <a:off x="328151" y="4020207"/>
              <a:ext cx="5398957" cy="2046890"/>
            </a:xfrm>
            <a:prstGeom prst="rect">
              <a:avLst/>
            </a:prstGeom>
          </p:spPr>
        </p:pic>
        <p:pic>
          <p:nvPicPr>
            <p:cNvPr id="2" name="Picture 1"/>
            <p:cNvPicPr>
              <a:picLocks noChangeAspect="1"/>
            </p:cNvPicPr>
            <p:nvPr/>
          </p:nvPicPr>
          <p:blipFill>
            <a:blip r:embed="rId3"/>
            <a:stretch>
              <a:fillRect/>
            </a:stretch>
          </p:blipFill>
          <p:spPr>
            <a:xfrm>
              <a:off x="275333" y="1856922"/>
              <a:ext cx="7095931" cy="2163283"/>
            </a:xfrm>
            <a:prstGeom prst="rect">
              <a:avLst/>
            </a:prstGeom>
          </p:spPr>
        </p:pic>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lnSpc>
                <a:spcPct val="150000"/>
              </a:lnSpc>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p:cNvPicPr>
            <a:picLocks noChangeAspect="1"/>
          </p:cNvPicPr>
          <p:nvPr/>
        </p:nvPicPr>
        <p:blipFill>
          <a:blip r:embed="rId2"/>
          <a:stretch>
            <a:fillRect/>
          </a:stretch>
        </p:blipFill>
        <p:spPr>
          <a:xfrm>
            <a:off x="758722" y="1642296"/>
            <a:ext cx="6805254" cy="3654918"/>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36483" y="2193926"/>
            <a:ext cx="3894083" cy="2315012"/>
          </a:xfrm>
          <a:prstGeom prst="rect">
            <a:avLst/>
          </a:prstGeom>
        </p:spPr>
        <p:txBody>
          <a:bodyPr vert="horz" lIns="91440" tIns="45720" rIns="91440" bIns="45720" rtlCol="0">
            <a:noAutofit/>
          </a:bodyPr>
          <a:lstStyle/>
          <a:p>
            <a:pPr>
              <a:lnSpc>
                <a:spcPct val="150000"/>
              </a:lnSpc>
              <a:spcBef>
                <a:spcPts val="1400"/>
              </a:spcBef>
            </a:pPr>
            <a:r>
              <a:rPr lang="en-US" dirty="0">
                <a:latin typeface="Abadi" panose="020B0604020104020204" pitchFamily="34" charset="0"/>
              </a:rPr>
              <a:t>We determined the booster that have carried the maximum payload using a subquery in the </a:t>
            </a:r>
            <a:r>
              <a:rPr lang="en-US" b="1" dirty="0">
                <a:latin typeface="Abadi" panose="020B0604020104020204" pitchFamily="34" charset="0"/>
              </a:rPr>
              <a:t>WHERE</a:t>
            </a:r>
            <a:r>
              <a:rPr lang="en-US" dirty="0">
                <a:latin typeface="Abadi" panose="020B0604020104020204" pitchFamily="34" charset="0"/>
              </a:rPr>
              <a:t> clause and the </a:t>
            </a:r>
            <a:r>
              <a:rPr lang="en-US" b="1" dirty="0">
                <a:latin typeface="Abadi" panose="020B0604020104020204" pitchFamily="34" charset="0"/>
              </a:rPr>
              <a:t>MAX() </a:t>
            </a:r>
            <a:r>
              <a:rPr lang="en-US" dirty="0">
                <a:latin typeface="Abadi" panose="020B0604020104020204" pitchFamily="34" charset="0"/>
              </a:rPr>
              <a:t>function.</a:t>
            </a:r>
          </a:p>
        </p:txBody>
      </p:sp>
      <p:pic>
        <p:nvPicPr>
          <p:cNvPr id="7" name="Picture 6"/>
          <p:cNvPicPr>
            <a:picLocks noChangeAspect="1"/>
          </p:cNvPicPr>
          <p:nvPr/>
        </p:nvPicPr>
        <p:blipFill>
          <a:blip r:embed="rId2"/>
          <a:stretch>
            <a:fillRect/>
          </a:stretch>
        </p:blipFill>
        <p:spPr>
          <a:xfrm>
            <a:off x="5495107" y="484621"/>
            <a:ext cx="6436543" cy="561806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pSp>
        <p:nvGrpSpPr>
          <p:cNvPr id="8" name="Group 7"/>
          <p:cNvGrpSpPr/>
          <p:nvPr/>
        </p:nvGrpSpPr>
        <p:grpSpPr>
          <a:xfrm>
            <a:off x="1277006" y="3105807"/>
            <a:ext cx="9553903" cy="2669518"/>
            <a:chOff x="2617075" y="3581605"/>
            <a:chExt cx="6692526" cy="2041870"/>
          </a:xfrm>
        </p:grpSpPr>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rotWithShape="1">
            <a:blip r:embed="rId3"/>
            <a:srcRect l="7549" t="65921"/>
            <a:stretch/>
          </p:blipFill>
          <p:spPr>
            <a:xfrm>
              <a:off x="2617076" y="4743817"/>
              <a:ext cx="6692525" cy="879658"/>
            </a:xfrm>
            <a:prstGeom prst="rect">
              <a:avLst/>
            </a:prstGeom>
          </p:spPr>
        </p:pic>
        <p:pic>
          <p:nvPicPr>
            <p:cNvPr id="7" name="Picture 6"/>
            <p:cNvPicPr>
              <a:picLocks noChangeAspect="1"/>
            </p:cNvPicPr>
            <p:nvPr/>
          </p:nvPicPr>
          <p:blipFill>
            <a:blip r:embed="rId4"/>
            <a:stretch>
              <a:fillRect/>
            </a:stretch>
          </p:blipFill>
          <p:spPr>
            <a:xfrm>
              <a:off x="2617075" y="3581605"/>
              <a:ext cx="6692525" cy="1162212"/>
            </a:xfrm>
            <a:prstGeom prst="rect">
              <a:avLst/>
            </a:prstGeom>
          </p:spPr>
        </p:pic>
      </p:gr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a:t>
            </a:r>
            <a:r>
              <a:rPr lang="en-US" sz="2000" dirty="0" smtClean="0">
                <a:latin typeface="Abadi" panose="020B0604020104020204" pitchFamily="34" charset="0"/>
              </a:rPr>
              <a:t>2017-03-20</a:t>
            </a:r>
            <a:r>
              <a:rPr lang="en-US" sz="2000" dirty="0">
                <a:latin typeface="Abadi" panose="020B0604020104020204" pitchFamily="34" charset="0"/>
              </a:rPr>
              <a:t>.</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p:cNvGrpSpPr/>
          <p:nvPr/>
        </p:nvGrpSpPr>
        <p:grpSpPr>
          <a:xfrm>
            <a:off x="1355834" y="1984133"/>
            <a:ext cx="5872098" cy="3901002"/>
            <a:chOff x="1355834" y="1984133"/>
            <a:chExt cx="5872098" cy="3901002"/>
          </a:xfrm>
        </p:grpSpPr>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rotWithShape="1">
            <a:blip r:embed="rId2"/>
            <a:srcRect l="9467" t="42274"/>
            <a:stretch/>
          </p:blipFill>
          <p:spPr>
            <a:xfrm>
              <a:off x="1355834" y="3405352"/>
              <a:ext cx="5544749" cy="2479783"/>
            </a:xfrm>
            <a:prstGeom prst="rect">
              <a:avLst/>
            </a:prstGeom>
          </p:spPr>
        </p:pic>
        <p:pic>
          <p:nvPicPr>
            <p:cNvPr id="2" name="Picture 1"/>
            <p:cNvPicPr>
              <a:picLocks noChangeAspect="1"/>
            </p:cNvPicPr>
            <p:nvPr/>
          </p:nvPicPr>
          <p:blipFill>
            <a:blip r:embed="rId3"/>
            <a:stretch>
              <a:fillRect/>
            </a:stretch>
          </p:blipFill>
          <p:spPr>
            <a:xfrm>
              <a:off x="1355834" y="1984133"/>
              <a:ext cx="5872098" cy="1421218"/>
            </a:xfrm>
            <a:prstGeom prst="rect">
              <a:avLst/>
            </a:prstGeom>
          </p:spPr>
        </p:pic>
      </p:grpSp>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dataframe using .json_normalize().</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dataframe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hlinkClick r:id="rId3"/>
              </a:rPr>
              <a:t>Data Collection from </a:t>
            </a:r>
            <a:r>
              <a:rPr lang="en-US" sz="2200" dirty="0" err="1" smtClean="0">
                <a:solidFill>
                  <a:srgbClr val="1C7DDB"/>
                </a:solidFill>
                <a:latin typeface="Abadi" panose="020B0604020104020204" pitchFamily="34" charset="0"/>
                <a:hlinkClick r:id="rId3"/>
              </a:rPr>
              <a:t>API_GitHub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smtClean="0">
                <a:solidFill>
                  <a:srgbClr val="1C7DDB"/>
                </a:solidFill>
                <a:latin typeface="Abadi" panose="020B0604020104020204" pitchFamily="34" charset="0"/>
                <a:hlinkClick r:id="rId3"/>
              </a:rPr>
              <a:t>Data Collection with </a:t>
            </a:r>
            <a:r>
              <a:rPr lang="en-US" sz="2200" dirty="0" err="1" smtClean="0">
                <a:solidFill>
                  <a:srgbClr val="1C7DDB"/>
                </a:solidFill>
                <a:latin typeface="Abadi" panose="020B0604020104020204" pitchFamily="34" charset="0"/>
                <a:hlinkClick r:id="rId3"/>
              </a:rPr>
              <a:t>WebScraping_GitHub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1950</TotalTime>
  <Words>1676</Words>
  <Application>Microsoft Office PowerPoint</Application>
  <PresentationFormat>Widescreen</PresentationFormat>
  <Paragraphs>205</Paragraphs>
  <Slides>46</Slides>
  <Notes>3</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46</vt:i4>
      </vt:variant>
    </vt:vector>
  </HeadingPairs>
  <TitlesOfParts>
    <vt:vector size="56" baseType="lpstr">
      <vt:lpstr>Abadi</vt:lpstr>
      <vt:lpstr>Arial</vt:lpstr>
      <vt:lpstr>Calibri</vt:lpstr>
      <vt:lpstr>Calibri Light</vt:lpstr>
      <vt:lpstr>IBM Plex Mono SemiBold</vt:lpstr>
      <vt:lpstr>IBM Plex Mono Text</vt:lpstr>
      <vt:lpstr>SF Pro</vt:lpstr>
      <vt:lpstr>Custom Design</vt:lpstr>
      <vt:lpstr>Retrospect</vt:lpstr>
      <vt:lpstr>1_Retrospect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Manoj Goyal1</cp:lastModifiedBy>
  <cp:revision>209</cp:revision>
  <dcterms:created xsi:type="dcterms:W3CDTF">2021-04-29T18:58:34Z</dcterms:created>
  <dcterms:modified xsi:type="dcterms:W3CDTF">2022-08-07T05:14:19Z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